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64" r:id="rId3"/>
    <p:sldId id="266" r:id="rId4"/>
    <p:sldId id="265" r:id="rId5"/>
    <p:sldId id="270" r:id="rId6"/>
    <p:sldId id="267" r:id="rId7"/>
    <p:sldId id="268" r:id="rId8"/>
    <p:sldId id="269" r:id="rId9"/>
    <p:sldId id="26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194"/>
    <a:srgbClr val="AA9482"/>
    <a:srgbClr val="6B5849"/>
    <a:srgbClr val="4D4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CCB19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CCB19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fld id="{DA567917-8E58-4F6B-A752-92CA6C647094}" type="datetimeFigureOut">
              <a:rPr lang="zh-CN" altLang="en-US" smtClean="0"/>
              <a:pPr/>
              <a:t>2021/8/19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fld id="{9834CB8E-623C-46DE-851F-D7505C07B2E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AA3C036-068E-48FF-8AA4-C24E33647C8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555383"/>
            <a:ext cx="12192000" cy="0"/>
          </a:xfrm>
          <a:prstGeom prst="line">
            <a:avLst/>
          </a:prstGeom>
          <a:ln w="13970">
            <a:solidFill>
              <a:srgbClr val="4D403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6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8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5" y="109767"/>
            <a:ext cx="6971522" cy="40931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rgbClr val="CCB19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90" y="681147"/>
            <a:ext cx="11821886" cy="54958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  <a:lvl2pPr>
              <a:defRPr>
                <a:solidFill>
                  <a:srgbClr val="CCB194"/>
                </a:solidFill>
              </a:defRPr>
            </a:lvl2pPr>
            <a:lvl3pPr>
              <a:defRPr>
                <a:solidFill>
                  <a:srgbClr val="CCB194"/>
                </a:solidFill>
              </a:defRPr>
            </a:lvl3pPr>
            <a:lvl4pPr>
              <a:defRPr>
                <a:solidFill>
                  <a:srgbClr val="CCB194"/>
                </a:solidFill>
              </a:defRPr>
            </a:lvl4pPr>
            <a:lvl5pPr>
              <a:defRPr>
                <a:solidFill>
                  <a:srgbClr val="CCB194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fld id="{DA567917-8E58-4F6B-A752-92CA6C647094}" type="datetimeFigureOut">
              <a:rPr lang="zh-CN" altLang="en-US" smtClean="0"/>
              <a:pPr/>
              <a:t>2021/8/19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B194"/>
                </a:solidFill>
              </a:defRPr>
            </a:lvl1pPr>
          </a:lstStyle>
          <a:p>
            <a:fld id="{9834CB8E-623C-46DE-851F-D7505C07B2E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355658-79DD-4A44-B1C7-9AE1580E3CA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59837"/>
            <a:ext cx="12192000" cy="0"/>
          </a:xfrm>
          <a:prstGeom prst="line">
            <a:avLst/>
          </a:prstGeom>
          <a:ln w="13970">
            <a:solidFill>
              <a:srgbClr val="4D403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7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2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1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5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97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567917-8E58-4F6B-A752-92CA6C647094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6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40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79334552" TargetMode="External"/><Relationship Id="rId2" Type="http://schemas.openxmlformats.org/officeDocument/2006/relationships/hyperlink" Target="https://github.com/ColinLeung-NiloCat/UnityURPToonLitShaderExampl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10766456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1A9D31A-D610-493C-9409-19E6169AF66F}"/>
              </a:ext>
            </a:extLst>
          </p:cNvPr>
          <p:cNvSpPr txBox="1"/>
          <p:nvPr/>
        </p:nvSpPr>
        <p:spPr>
          <a:xfrm>
            <a:off x="801406" y="2228671"/>
            <a:ext cx="587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CCB194"/>
                </a:solidFill>
                <a:latin typeface="+mj-ea"/>
                <a:ea typeface="+mj-ea"/>
              </a:rPr>
              <a:t>GenShin</a:t>
            </a:r>
            <a:r>
              <a:rPr lang="en-US" altLang="zh-CN" sz="3600" b="1" dirty="0">
                <a:solidFill>
                  <a:srgbClr val="CCB194"/>
                </a:solidFill>
                <a:latin typeface="+mj-ea"/>
                <a:ea typeface="+mj-ea"/>
              </a:rPr>
              <a:t> Like Toon Shading</a:t>
            </a:r>
          </a:p>
          <a:p>
            <a:r>
              <a:rPr lang="zh-CN" altLang="en-US" sz="3600" b="1" dirty="0">
                <a:solidFill>
                  <a:srgbClr val="CCB194"/>
                </a:solidFill>
                <a:latin typeface="+mj-ea"/>
                <a:ea typeface="+mj-ea"/>
              </a:rPr>
              <a:t>框架介绍</a:t>
            </a:r>
            <a:endParaRPr lang="en-US" altLang="zh-CN" sz="3600" b="1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1A12B9-03CF-4EDE-906A-426C7D28BFC4}"/>
              </a:ext>
            </a:extLst>
          </p:cNvPr>
          <p:cNvSpPr txBox="1"/>
          <p:nvPr/>
        </p:nvSpPr>
        <p:spPr>
          <a:xfrm>
            <a:off x="890306" y="3850438"/>
            <a:ext cx="162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A9482"/>
                </a:solidFill>
                <a:latin typeface="+mj-ea"/>
                <a:ea typeface="+mj-ea"/>
              </a:rPr>
              <a:t>李杨雨晴</a:t>
            </a:r>
            <a:endParaRPr lang="en-US" altLang="zh-CN" sz="1600" dirty="0">
              <a:solidFill>
                <a:srgbClr val="AA9482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6B1AE-8BD3-479C-9234-630AA67D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1" y="159147"/>
            <a:ext cx="4913066" cy="65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参考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2A82794-4124-4318-9128-87EF8E503F33}"/>
              </a:ext>
            </a:extLst>
          </p:cNvPr>
          <p:cNvSpPr txBox="1"/>
          <p:nvPr/>
        </p:nvSpPr>
        <p:spPr>
          <a:xfrm>
            <a:off x="1549400" y="2459504"/>
            <a:ext cx="8877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CB194"/>
                </a:solidFill>
              </a:rPr>
              <a:t>ColinLeung-NiloCat/</a:t>
            </a:r>
            <a:r>
              <a:rPr lang="en-US" altLang="zh-CN" dirty="0" err="1">
                <a:solidFill>
                  <a:srgbClr val="CCB194"/>
                </a:solidFill>
              </a:rPr>
              <a:t>UnityURPToonLitShaderExample</a:t>
            </a:r>
            <a:r>
              <a:rPr lang="en-US" altLang="zh-CN" dirty="0">
                <a:solidFill>
                  <a:srgbClr val="CCB194"/>
                </a:solidFill>
              </a:rPr>
              <a:t>: </a:t>
            </a:r>
            <a:r>
              <a:rPr lang="en-US" altLang="zh-CN" dirty="0">
                <a:solidFill>
                  <a:srgbClr val="AA94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very simple toon lit shader example, for you to learn writing custom lit shader in Unity URP (github.com)</a:t>
            </a:r>
            <a:endParaRPr lang="en-US" altLang="zh-CN" dirty="0">
              <a:solidFill>
                <a:srgbClr val="AA9482"/>
              </a:solidFill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神作面部阴影渲染还原 </a:t>
            </a:r>
            <a:r>
              <a:rPr lang="en-US" altLang="zh-CN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CN" altLang="en-US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(zhihu.com)</a:t>
            </a:r>
            <a:endParaRPr lang="en-US" altLang="zh-CN" dirty="0">
              <a:solidFill>
                <a:srgbClr val="AA9482"/>
              </a:solidFill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【Job/Toon Shading Workflow】</a:t>
            </a:r>
            <a:r>
              <a:rPr lang="zh-CN" altLang="en-US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自动生成硬表面模型</a:t>
            </a: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Outline Normal - </a:t>
            </a:r>
            <a:r>
              <a:rPr lang="zh-CN" altLang="en-US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(zhihu.com)</a:t>
            </a:r>
            <a:endParaRPr lang="en-US" altLang="zh-CN" dirty="0">
              <a:solidFill>
                <a:srgbClr val="AA94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9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基础介绍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1549400" y="2459504"/>
            <a:ext cx="8877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渲染管线：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Universal Render Pipeline (URP)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渲染框架：在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URP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管线下面的模仿 原神 的游戏渲染效果制作的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Toon Shading 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卡通渲染。参考了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Colin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的</a:t>
            </a:r>
            <a:r>
              <a:rPr lang="en-US" altLang="zh-CN" dirty="0" err="1">
                <a:solidFill>
                  <a:srgbClr val="CCB194"/>
                </a:solidFill>
                <a:latin typeface="+mj-ea"/>
                <a:ea typeface="+mj-ea"/>
              </a:rPr>
              <a:t>SimpleToonShader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，加入了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Shadow receive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， 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rim light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和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specular light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Unity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版本：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2020.3.14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69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Unity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文件框架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345112" y="974852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Assets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1334839" y="2930998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Animation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C859E3-2B7B-42CC-953F-ECB20C366E0F}"/>
              </a:ext>
            </a:extLst>
          </p:cNvPr>
          <p:cNvSpPr/>
          <p:nvPr/>
        </p:nvSpPr>
        <p:spPr>
          <a:xfrm>
            <a:off x="4100401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Materials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47AC4-EC84-4346-B0A1-736455ED5531}"/>
              </a:ext>
            </a:extLst>
          </p:cNvPr>
          <p:cNvSpPr/>
          <p:nvPr/>
        </p:nvSpPr>
        <p:spPr>
          <a:xfrm>
            <a:off x="5483182" y="2930998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Scenes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98C64-3398-4258-AC5E-5C48DCF000A7}"/>
              </a:ext>
            </a:extLst>
          </p:cNvPr>
          <p:cNvSpPr/>
          <p:nvPr/>
        </p:nvSpPr>
        <p:spPr>
          <a:xfrm>
            <a:off x="6865963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Scripts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28FA1D-0076-446C-AB18-A6AEFF430EDD}"/>
              </a:ext>
            </a:extLst>
          </p:cNvPr>
          <p:cNvSpPr/>
          <p:nvPr/>
        </p:nvSpPr>
        <p:spPr>
          <a:xfrm>
            <a:off x="8248744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Settings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0680EE-4317-4078-99B2-0F4E8F256AD9}"/>
              </a:ext>
            </a:extLst>
          </p:cNvPr>
          <p:cNvSpPr/>
          <p:nvPr/>
        </p:nvSpPr>
        <p:spPr>
          <a:xfrm>
            <a:off x="2717620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Art</a:t>
            </a:r>
          </a:p>
          <a:p>
            <a:pPr algn="ctr"/>
            <a:r>
              <a:rPr lang="en-US" altLang="zh-CN" dirty="0"/>
              <a:t>Resources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1881EA-047B-460F-B23D-4306AEBCCF5D}"/>
              </a:ext>
            </a:extLst>
          </p:cNvPr>
          <p:cNvSpPr/>
          <p:nvPr/>
        </p:nvSpPr>
        <p:spPr>
          <a:xfrm>
            <a:off x="9631525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</a:t>
            </a:r>
          </a:p>
          <a:p>
            <a:pPr algn="ctr"/>
            <a:r>
              <a:rPr lang="en-US" altLang="zh-CN" dirty="0"/>
              <a:t>Shade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4DA389-D524-477E-A35A-7FFDB35A1B43}"/>
              </a:ext>
            </a:extLst>
          </p:cNvPr>
          <p:cNvSpPr/>
          <p:nvPr/>
        </p:nvSpPr>
        <p:spPr>
          <a:xfrm>
            <a:off x="992013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Genshin</a:t>
            </a:r>
            <a:endParaRPr lang="en-US" altLang="zh-CN" dirty="0"/>
          </a:p>
          <a:p>
            <a:pPr algn="ctr"/>
            <a:r>
              <a:rPr lang="en-US" altLang="zh-CN" dirty="0"/>
              <a:t>House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60C932-B3ED-48DB-BD47-12D482852B63}"/>
              </a:ext>
            </a:extLst>
          </p:cNvPr>
          <p:cNvSpPr/>
          <p:nvPr/>
        </p:nvSpPr>
        <p:spPr>
          <a:xfrm>
            <a:off x="2525536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Shenli</a:t>
            </a:r>
          </a:p>
          <a:p>
            <a:pPr algn="ctr"/>
            <a:r>
              <a:rPr lang="en-US" altLang="zh-CN" dirty="0" err="1"/>
              <a:t>Linghua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E3E355-A873-4A15-A77E-6F8C7E141DED}"/>
              </a:ext>
            </a:extLst>
          </p:cNvPr>
          <p:cNvSpPr/>
          <p:nvPr/>
        </p:nvSpPr>
        <p:spPr>
          <a:xfrm>
            <a:off x="4622801" y="4823643"/>
            <a:ext cx="1330360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Background</a:t>
            </a:r>
          </a:p>
          <a:p>
            <a:pPr algn="ctr"/>
            <a:r>
              <a:rPr lang="en-US" altLang="zh-CN" dirty="0"/>
              <a:t>Materials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51A237-B28A-4EAD-A35A-DF6F9DAD9BAA}"/>
              </a:ext>
            </a:extLst>
          </p:cNvPr>
          <p:cNvSpPr/>
          <p:nvPr/>
        </p:nvSpPr>
        <p:spPr>
          <a:xfrm>
            <a:off x="6295986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Shenli</a:t>
            </a:r>
          </a:p>
          <a:p>
            <a:pPr algn="ctr"/>
            <a:r>
              <a:rPr lang="en-US" altLang="zh-CN" dirty="0"/>
              <a:t>Material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5FE99C6-0AEA-43CD-A672-94F2B50CEDE1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3312969" y="1778001"/>
            <a:ext cx="2783031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FB10F8E-3ABF-4625-B477-F5D887C0E590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4695750" y="1778001"/>
            <a:ext cx="1400250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CD0957C-1807-42BA-B036-E98EAD9AE87F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6078531" y="1778001"/>
            <a:ext cx="17469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93506BD-3F14-41C3-8F0B-C18B4D664C9D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6096000" y="1778001"/>
            <a:ext cx="1365312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C9D79E9-2FA4-4900-9DBB-0972C0252858}"/>
              </a:ext>
            </a:extLst>
          </p:cNvPr>
          <p:cNvCxnSpPr>
            <a:stCxn id="5" idx="2"/>
          </p:cNvCxnSpPr>
          <p:nvPr/>
        </p:nvCxnSpPr>
        <p:spPr>
          <a:xfrm>
            <a:off x="6096000" y="1778001"/>
            <a:ext cx="2783031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3C9F5CE-5A8D-4BB7-B0A3-B94338BF3E2D}"/>
              </a:ext>
            </a:extLst>
          </p:cNvPr>
          <p:cNvCxnSpPr>
            <a:stCxn id="5" idx="2"/>
            <a:endCxn id="15" idx="0"/>
          </p:cNvCxnSpPr>
          <p:nvPr/>
        </p:nvCxnSpPr>
        <p:spPr>
          <a:xfrm>
            <a:off x="6096000" y="1778001"/>
            <a:ext cx="4130874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0CA11E1-1BB1-4F01-A0B4-D21E7F936B59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flipH="1">
            <a:off x="1587362" y="3670646"/>
            <a:ext cx="1725607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5C90E9C-126C-4CE8-AD89-627A3B6688D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3120885" y="3670646"/>
            <a:ext cx="192084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2FEF23B-9BAB-4363-9A97-311CF2F45990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4695750" y="3670646"/>
            <a:ext cx="592231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7DF3AD5-1001-456A-B90B-FD4A7D3B84FF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>
            <a:off x="4695750" y="3670646"/>
            <a:ext cx="2195585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1FE492A-B969-43EC-8345-CB13A08BD3F6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1930188" y="1778001"/>
            <a:ext cx="4165812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渲染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345112" y="822451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GenshinLike</a:t>
            </a:r>
            <a:endParaRPr lang="en-US" altLang="zh-CN" dirty="0"/>
          </a:p>
          <a:p>
            <a:pPr algn="ctr"/>
            <a:r>
              <a:rPr lang="en-US" altLang="zh-CN" dirty="0" err="1"/>
              <a:t>ToonShader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314324" y="4591303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C859E3-2B7B-42CC-953F-ECB20C366E0F}"/>
              </a:ext>
            </a:extLst>
          </p:cNvPr>
          <p:cNvSpPr/>
          <p:nvPr/>
        </p:nvSpPr>
        <p:spPr>
          <a:xfrm>
            <a:off x="4528344" y="2643472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 Outline</a:t>
            </a:r>
          </a:p>
          <a:p>
            <a:pPr algn="ctr"/>
            <a:r>
              <a:rPr lang="en-US" altLang="zh-CN" dirty="0"/>
              <a:t>Pass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47AC4-EC84-4346-B0A1-736455ED5531}"/>
              </a:ext>
            </a:extLst>
          </p:cNvPr>
          <p:cNvSpPr/>
          <p:nvPr/>
        </p:nvSpPr>
        <p:spPr>
          <a:xfrm>
            <a:off x="8256588" y="2625850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Shadow</a:t>
            </a:r>
          </a:p>
          <a:p>
            <a:pPr algn="ctr"/>
            <a:r>
              <a:rPr lang="en-US" altLang="zh-CN" dirty="0"/>
              <a:t>Caster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98C64-3398-4258-AC5E-5C48DCF000A7}"/>
              </a:ext>
            </a:extLst>
          </p:cNvPr>
          <p:cNvSpPr/>
          <p:nvPr/>
        </p:nvSpPr>
        <p:spPr>
          <a:xfrm>
            <a:off x="10247312" y="2625851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DepthOnly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83E49A-29AB-47C0-80D9-234F6FC716B4}"/>
              </a:ext>
            </a:extLst>
          </p:cNvPr>
          <p:cNvSpPr/>
          <p:nvPr/>
        </p:nvSpPr>
        <p:spPr>
          <a:xfrm>
            <a:off x="1016792" y="2606547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 Base</a:t>
            </a:r>
          </a:p>
          <a:p>
            <a:pPr algn="ctr"/>
            <a:r>
              <a:rPr lang="en-US" altLang="zh-CN" dirty="0"/>
              <a:t>Pass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E8AFA1-ED13-4BAF-822F-D361E9C24E42}"/>
              </a:ext>
            </a:extLst>
          </p:cNvPr>
          <p:cNvSpPr/>
          <p:nvPr/>
        </p:nvSpPr>
        <p:spPr>
          <a:xfrm>
            <a:off x="1867694" y="4591303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825803-47B1-4CBF-A983-098D6F9040C5}"/>
              </a:ext>
            </a:extLst>
          </p:cNvPr>
          <p:cNvSpPr/>
          <p:nvPr/>
        </p:nvSpPr>
        <p:spPr>
          <a:xfrm>
            <a:off x="3956844" y="4608925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5FCBD0-6840-4147-975D-C7D56E6321C6}"/>
              </a:ext>
            </a:extLst>
          </p:cNvPr>
          <p:cNvSpPr/>
          <p:nvPr/>
        </p:nvSpPr>
        <p:spPr>
          <a:xfrm>
            <a:off x="5510214" y="4608925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BAAE9EA-CE71-46F2-9DD7-82B31C152152}"/>
              </a:ext>
            </a:extLst>
          </p:cNvPr>
          <p:cNvSpPr/>
          <p:nvPr/>
        </p:nvSpPr>
        <p:spPr>
          <a:xfrm>
            <a:off x="10606882" y="4597906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614F47D-4DF3-444A-A0EB-0D7D2F488538}"/>
              </a:ext>
            </a:extLst>
          </p:cNvPr>
          <p:cNvSpPr/>
          <p:nvPr/>
        </p:nvSpPr>
        <p:spPr>
          <a:xfrm>
            <a:off x="9101138" y="4602219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</a:t>
            </a:r>
          </a:p>
          <a:p>
            <a:pPr algn="ctr"/>
            <a:r>
              <a:rPr lang="en-US" altLang="zh-CN" dirty="0" err="1"/>
              <a:t>AlphaClip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05EF03-BBF9-466B-BA6B-C8237A82DCCC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flipH="1">
            <a:off x="1767680" y="1625600"/>
            <a:ext cx="4328320" cy="9809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8F1D1DF-1F99-4E20-817F-EBAFD59BB71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279232" y="1625600"/>
            <a:ext cx="816768" cy="10178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7F3C4C-D329-4B37-A5C4-1B586A6199D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6096000" y="1625600"/>
            <a:ext cx="2911476" cy="10002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3CC6F5B-1249-4DD8-8E3B-A65D941342B6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096000" y="1625600"/>
            <a:ext cx="4902200" cy="10002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F65B86-7140-4062-9844-770AE938CE09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975518" y="3409696"/>
            <a:ext cx="792162" cy="11816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BD3DCEF-6909-4697-9ACA-97C28A4BD289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767680" y="3409696"/>
            <a:ext cx="761208" cy="11816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E06E859-DBFE-410F-AB25-355D344FE2FC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 flipH="1">
            <a:off x="4618038" y="3446621"/>
            <a:ext cx="661194" cy="11623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C33CF17-5B06-48AC-95FB-80E981516A1C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5279232" y="3446621"/>
            <a:ext cx="892176" cy="11623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6B04B16-8DFA-4C2C-9127-3358F1BF0A2A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 flipH="1">
            <a:off x="8256588" y="3428999"/>
            <a:ext cx="750888" cy="11689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9B43EB-34C0-41B7-AD54-B4573CA447F0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9007476" y="3428999"/>
            <a:ext cx="754856" cy="11732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D1C6F6D-56F5-49F7-B1AF-6E95E7E9EE43}"/>
              </a:ext>
            </a:extLst>
          </p:cNvPr>
          <p:cNvCxnSpPr>
            <a:stCxn id="12" idx="2"/>
            <a:endCxn id="24" idx="0"/>
          </p:cNvCxnSpPr>
          <p:nvPr/>
        </p:nvCxnSpPr>
        <p:spPr>
          <a:xfrm>
            <a:off x="10998200" y="3429000"/>
            <a:ext cx="269876" cy="116890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68E2475-610B-4832-847F-5AFD8228C0F0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flipH="1">
            <a:off x="9762332" y="3429000"/>
            <a:ext cx="1235868" cy="11732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5431E860-C63F-49FF-A91D-E14F67CFE5BE}"/>
              </a:ext>
            </a:extLst>
          </p:cNvPr>
          <p:cNvSpPr/>
          <p:nvPr/>
        </p:nvSpPr>
        <p:spPr>
          <a:xfrm>
            <a:off x="7595394" y="4597906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44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文件框架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263356" y="1065584"/>
            <a:ext cx="1665288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ToonLitOutline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1393028" y="5175503"/>
            <a:ext cx="1470024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ToonLitInput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83E49A-29AB-47C0-80D9-234F6FC716B4}"/>
              </a:ext>
            </a:extLst>
          </p:cNvPr>
          <p:cNvSpPr/>
          <p:nvPr/>
        </p:nvSpPr>
        <p:spPr>
          <a:xfrm>
            <a:off x="5263356" y="2625850"/>
            <a:ext cx="1665288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TooLitForward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E8AFA1-ED13-4BAF-822F-D361E9C24E42}"/>
              </a:ext>
            </a:extLst>
          </p:cNvPr>
          <p:cNvSpPr/>
          <p:nvPr/>
        </p:nvSpPr>
        <p:spPr>
          <a:xfrm>
            <a:off x="5028803" y="4292293"/>
            <a:ext cx="2134394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ToonLitFunctions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8F0178-523D-404F-8C9F-AC8C2FBE40E6}"/>
              </a:ext>
            </a:extLst>
          </p:cNvPr>
          <p:cNvSpPr/>
          <p:nvPr/>
        </p:nvSpPr>
        <p:spPr>
          <a:xfrm>
            <a:off x="8597106" y="5182106"/>
            <a:ext cx="2536822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ToonLitLightingEquation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60D3505-2125-4C9B-A408-B8C06675D619}"/>
              </a:ext>
            </a:extLst>
          </p:cNvPr>
          <p:cNvCxnSpPr>
            <a:stCxn id="5" idx="2"/>
            <a:endCxn id="17" idx="0"/>
          </p:cNvCxnSpPr>
          <p:nvPr/>
        </p:nvCxnSpPr>
        <p:spPr>
          <a:xfrm>
            <a:off x="6096000" y="1868733"/>
            <a:ext cx="0" cy="75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B7083B-B5B7-4F01-BEB5-CEEB1252F2B8}"/>
              </a:ext>
            </a:extLst>
          </p:cNvPr>
          <p:cNvCxnSpPr>
            <a:stCxn id="17" idx="2"/>
            <a:endCxn id="9" idx="0"/>
          </p:cNvCxnSpPr>
          <p:nvPr/>
        </p:nvCxnSpPr>
        <p:spPr>
          <a:xfrm flipH="1">
            <a:off x="2128040" y="3428999"/>
            <a:ext cx="3967960" cy="174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05CE340-9A98-4E11-8924-DE3B915461CB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6096000" y="3428999"/>
            <a:ext cx="0" cy="86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C3FA21B-3ADA-492D-9199-6BE4BFDE1512}"/>
              </a:ext>
            </a:extLst>
          </p:cNvPr>
          <p:cNvCxnSpPr>
            <a:stCxn id="17" idx="2"/>
            <a:endCxn id="45" idx="0"/>
          </p:cNvCxnSpPr>
          <p:nvPr/>
        </p:nvCxnSpPr>
        <p:spPr>
          <a:xfrm>
            <a:off x="6096000" y="3428999"/>
            <a:ext cx="3769517" cy="175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E9F699F-15DB-4242-9ECB-97A833916CEC}"/>
              </a:ext>
            </a:extLst>
          </p:cNvPr>
          <p:cNvCxnSpPr>
            <a:cxnSpLocks/>
            <a:stCxn id="45" idx="1"/>
            <a:endCxn id="9" idx="3"/>
          </p:cNvCxnSpPr>
          <p:nvPr/>
        </p:nvCxnSpPr>
        <p:spPr>
          <a:xfrm flipH="1" flipV="1">
            <a:off x="2863052" y="5502402"/>
            <a:ext cx="5734054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基础设置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7A24EA-6306-4EE2-B0AF-57CC116C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66" y="1038797"/>
            <a:ext cx="5266667" cy="56761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569526-DCA0-4DBE-9809-A7D0EE75ECB4}"/>
              </a:ext>
            </a:extLst>
          </p:cNvPr>
          <p:cNvSpPr txBox="1"/>
          <p:nvPr/>
        </p:nvSpPr>
        <p:spPr>
          <a:xfrm>
            <a:off x="5778499" y="1780785"/>
            <a:ext cx="623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Main Texture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Base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基础贴图，为模型提供最基础的上色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Base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需要的时候为基础贴图提供一个颜色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World Light Influence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世界灯光影响程度，设置材质被世界光源所影响的程度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Normal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法线贴图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Normal Scale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法线贴图比例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Emission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发光遮罩贴图，控制什么地方需要发光：黑色为不发光，白色发光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发光颜色（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HDR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50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光照设置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20F5BD-4767-464C-B042-F7D736EFA796}"/>
              </a:ext>
            </a:extLst>
          </p:cNvPr>
          <p:cNvSpPr txBox="1"/>
          <p:nvPr/>
        </p:nvSpPr>
        <p:spPr>
          <a:xfrm>
            <a:off x="5727700" y="828003"/>
            <a:ext cx="62390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Area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阴影范围，控制阴影的范围，因为卡通渲染中阴影的边界是非常明显的一条线，所以阴影的范围界定在每个材质中不一定一样。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Smooth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阴影边界的软硬程度，阴影的边界有多“硬”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Mapping Amount – 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的颜色深度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Bias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阴影偏移（解决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acne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问题）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 Color – 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（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的颜色控制了阴影和亮部边缘的交接颜色，类似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ramp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Specular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Specular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Specular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Shininess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高光亮度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CCB194"/>
                </a:solidFill>
                <a:latin typeface="+mj-ea"/>
                <a:ea typeface="+mj-ea"/>
              </a:rPr>
              <a:t>SpecSmoothness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高光边缘软硬程度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CCB194"/>
                </a:solidFill>
                <a:latin typeface="+mj-ea"/>
                <a:ea typeface="+mj-ea"/>
              </a:rPr>
              <a:t>Mult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 Factor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高光亮度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Highlight 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Specular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是否开启高光遮罩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High Light Mask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高光遮罩贴图（白色地方有高光）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5FC76F-8FF7-4D4F-9A6F-787D318E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8" y="1067184"/>
            <a:ext cx="5171429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边缘光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/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描边设置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8C331-D6E3-4D7F-A6F6-39C105D1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857571"/>
            <a:ext cx="5190476" cy="3142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46EAFA-0D04-4423-B981-5BBB440507A7}"/>
              </a:ext>
            </a:extLst>
          </p:cNvPr>
          <p:cNvSpPr txBox="1"/>
          <p:nvPr/>
        </p:nvSpPr>
        <p:spPr>
          <a:xfrm>
            <a:off x="5727700" y="1707219"/>
            <a:ext cx="6239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Light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Lambert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是否启用兰伯特光照遮罩边缘光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Rim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是否启用边缘光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Smooth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边缘光边缘软硬程度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Width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边缘光的宽度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Mask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边缘光的遮罩（白色的地方渲染边缘光）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Width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描边粗细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z offset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描边在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view space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中在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z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方向的偏移，增长这个数值会使描边的数量变少，一般不调整。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714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83F99D-844D-4672-BE3E-192AB633D9C6}"/>
              </a:ext>
            </a:extLst>
          </p:cNvPr>
          <p:cNvSpPr txBox="1"/>
          <p:nvPr/>
        </p:nvSpPr>
        <p:spPr>
          <a:xfrm>
            <a:off x="3061719" y="684226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最终</a:t>
            </a:r>
            <a:r>
              <a:rPr lang="en-US" altLang="zh-CN" sz="28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GenShin</a:t>
            </a:r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Like Toon Shading</a:t>
            </a:r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效果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bandicam 2021-08-06 14-06-51-891">
            <a:hlinkClick r:id="" action="ppaction://media"/>
            <a:extLst>
              <a:ext uri="{FF2B5EF4-FFF2-40B4-BE49-F238E27FC236}">
                <a16:creationId xmlns:a16="http://schemas.microsoft.com/office/drawing/2014/main" id="{50968CED-3037-4D5B-A6EF-E07A029FF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7" y="1223494"/>
            <a:ext cx="9242425" cy="527510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最终效果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7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</TotalTime>
  <Words>659</Words>
  <Application>Microsoft Office PowerPoint</Application>
  <PresentationFormat>宽屏</PresentationFormat>
  <Paragraphs>110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T110401</dc:creator>
  <cp:lastModifiedBy>T110401</cp:lastModifiedBy>
  <cp:revision>29</cp:revision>
  <dcterms:created xsi:type="dcterms:W3CDTF">2021-07-30T03:08:43Z</dcterms:created>
  <dcterms:modified xsi:type="dcterms:W3CDTF">2021-08-19T06:48:46Z</dcterms:modified>
</cp:coreProperties>
</file>